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embeddedFontLst>
    <p:embeddedFont>
      <p:font typeface="Century Schoolbook"/>
      <p:regular r:id="rId46"/>
      <p:bold r:id="rId47"/>
      <p:italic r:id="rId48"/>
      <p:boldItalic r:id="rId49"/>
    </p:embeddedFont>
    <p:embeddedFont>
      <p:font typeface="Quattrocento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4" roundtripDataSignature="AMtx7mgfVEIhzAuXhYt9mhR3KRDikMCg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enturySchoolbook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enturySchoolbook-italic.fntdata"/><Relationship Id="rId47" Type="http://schemas.openxmlformats.org/officeDocument/2006/relationships/font" Target="fonts/CenturySchoolbook-bold.fntdata"/><Relationship Id="rId49" Type="http://schemas.openxmlformats.org/officeDocument/2006/relationships/font" Target="fonts/CenturySchoolboo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QuattrocentoSans-bold.fntdata"/><Relationship Id="rId50" Type="http://schemas.openxmlformats.org/officeDocument/2006/relationships/font" Target="fonts/QuattrocentoSans-regular.fntdata"/><Relationship Id="rId53" Type="http://schemas.openxmlformats.org/officeDocument/2006/relationships/font" Target="fonts/QuattrocentoSans-boldItalic.fntdata"/><Relationship Id="rId52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lv-LV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2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1" name="Google Shape;21;p42"/>
            <p:cNvSpPr/>
            <p:nvPr/>
          </p:nvSpPr>
          <p:spPr>
            <a:xfrm>
              <a:off x="0" y="3175"/>
              <a:ext cx="12192000" cy="6862763"/>
            </a:xfrm>
            <a:custGeom>
              <a:rect b="b" l="l" r="r" t="t"/>
              <a:pathLst>
                <a:path extrusionOk="0" h="2160" w="384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0" y="3175"/>
              <a:ext cx="12192000" cy="6862763"/>
            </a:xfrm>
            <a:custGeom>
              <a:rect b="b" l="l" r="r" t="t"/>
              <a:pathLst>
                <a:path extrusionOk="0" h="2160" w="384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2"/>
            <p:cNvSpPr/>
            <p:nvPr/>
          </p:nvSpPr>
          <p:spPr>
            <a:xfrm>
              <a:off x="0" y="3175"/>
              <a:ext cx="12198350" cy="6875463"/>
            </a:xfrm>
            <a:custGeom>
              <a:rect b="b" l="l" r="r" t="t"/>
              <a:pathLst>
                <a:path extrusionOk="0" h="2163" w="3840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42"/>
          <p:cNvSpPr txBox="1"/>
          <p:nvPr>
            <p:ph idx="10" type="dt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11" type="ftr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27" name="Google Shape;27;p42"/>
          <p:cNvSpPr/>
          <p:nvPr/>
        </p:nvSpPr>
        <p:spPr>
          <a:xfrm>
            <a:off x="4456113" y="31750"/>
            <a:ext cx="0" cy="1588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cap="flat" cmpd="sng" w="9525">
            <a:solidFill>
              <a:srgbClr val="30466D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8" name="Google Shape;28;p42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9" name="Google Shape;29;p42"/>
            <p:cNvSpPr/>
            <p:nvPr/>
          </p:nvSpPr>
          <p:spPr>
            <a:xfrm>
              <a:off x="7320300" y="467784"/>
              <a:ext cx="4875213" cy="5922963"/>
            </a:xfrm>
            <a:custGeom>
              <a:rect b="b" l="l" r="r" t="t"/>
              <a:pathLst>
                <a:path extrusionOk="0" h="3731" w="307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474A55"/>
            </a:solidFill>
            <a:ln>
              <a:noFill/>
            </a:ln>
          </p:spPr>
        </p:sp>
        <p:sp>
          <p:nvSpPr>
            <p:cNvPr id="30" name="Google Shape;30;p42"/>
            <p:cNvSpPr/>
            <p:nvPr/>
          </p:nvSpPr>
          <p:spPr>
            <a:xfrm>
              <a:off x="7505469" y="661988"/>
              <a:ext cx="4686300" cy="5543550"/>
            </a:xfrm>
            <a:custGeom>
              <a:rect b="b" l="l" r="r" t="t"/>
              <a:pathLst>
                <a:path extrusionOk="0" h="3492" w="295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31" name="Google Shape;31;p42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" name="Google Shape;32;p42"/>
          <p:cNvSpPr txBox="1"/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  <a:defRPr sz="3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subTitle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1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1"/>
          <p:cNvSpPr txBox="1"/>
          <p:nvPr>
            <p:ph idx="1" type="body"/>
          </p:nvPr>
        </p:nvSpPr>
        <p:spPr>
          <a:xfrm rot="5400000">
            <a:off x="5493234" y="-121134"/>
            <a:ext cx="3651504" cy="8770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51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1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1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52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03" name="Google Shape;103;p52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2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52"/>
          <p:cNvSpPr txBox="1"/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2"/>
          <p:cNvSpPr txBox="1"/>
          <p:nvPr>
            <p:ph idx="1" type="body"/>
          </p:nvPr>
        </p:nvSpPr>
        <p:spPr>
          <a:xfrm rot="5400000">
            <a:off x="3252191" y="205882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7" name="Google Shape;107;p52"/>
          <p:cNvSpPr txBox="1"/>
          <p:nvPr>
            <p:ph idx="10" type="dt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2"/>
          <p:cNvSpPr txBox="1"/>
          <p:nvPr>
            <p:ph idx="11" type="ftr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2"/>
          <p:cNvSpPr txBox="1"/>
          <p:nvPr>
            <p:ph idx="12" type="sldNum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110" name="Google Shape;110;p52" title="Rule Line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accen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 title="Feather Background"/>
          <p:cNvSpPr/>
          <p:nvPr/>
        </p:nvSpPr>
        <p:spPr>
          <a:xfrm>
            <a:off x="0" y="-4679"/>
            <a:ext cx="12200615" cy="6862679"/>
          </a:xfrm>
          <a:custGeom>
            <a:rect b="b" l="l" r="r" t="t"/>
            <a:pathLst>
              <a:path extrusionOk="0" h="2161" w="3845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474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44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43" name="Google Shape;43;p44"/>
            <p:cNvSpPr/>
            <p:nvPr/>
          </p:nvSpPr>
          <p:spPr>
            <a:xfrm>
              <a:off x="2452688" y="1262063"/>
              <a:ext cx="7286625" cy="4333875"/>
            </a:xfrm>
            <a:custGeom>
              <a:rect b="b" l="l" r="r" t="t"/>
              <a:pathLst>
                <a:path extrusionOk="0" h="2730" w="459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44"/>
            <p:cNvSpPr/>
            <p:nvPr/>
          </p:nvSpPr>
          <p:spPr>
            <a:xfrm>
              <a:off x="2643188" y="1452563"/>
              <a:ext cx="6905625" cy="3952875"/>
            </a:xfrm>
            <a:custGeom>
              <a:rect b="b" l="l" r="r" t="t"/>
              <a:pathLst>
                <a:path extrusionOk="0" h="2490" w="435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45" name="Google Shape;45;p44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9" name="Google Shape;49;p44"/>
          <p:cNvSpPr txBox="1"/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900"/>
              <a:buFont typeface="Century Schoolbook"/>
              <a:buNone/>
              <a:defRPr sz="3900">
                <a:solidFill>
                  <a:srgbClr val="464B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" type="body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>
                <a:solidFill>
                  <a:srgbClr val="464B56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" type="body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2" type="body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2933698" y="566928"/>
            <a:ext cx="8770573" cy="156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3" type="body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46"/>
          <p:cNvSpPr txBox="1"/>
          <p:nvPr>
            <p:ph idx="4" type="body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8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Google Shape;74;p48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8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8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 title="Feather"/>
          <p:cNvSpPr/>
          <p:nvPr/>
        </p:nvSpPr>
        <p:spPr>
          <a:xfrm flipH="1" rot="2047334">
            <a:off x="8572457" y="453681"/>
            <a:ext cx="3409445" cy="5857295"/>
          </a:xfrm>
          <a:custGeom>
            <a:rect b="b" l="l" r="r" t="t"/>
            <a:pathLst>
              <a:path extrusionOk="0" h="1495" w="869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9"/>
          <p:cNvSpPr txBox="1"/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" type="body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Char char="–"/>
              <a:defRPr sz="2000"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Char char="–"/>
              <a:defRPr sz="1600"/>
            </a:lvl3pPr>
            <a:lvl4pPr indent="-3175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Char char="–"/>
              <a:defRPr sz="1400"/>
            </a:lvl5pPr>
            <a:lvl6pPr indent="-3175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6pPr>
            <a:lvl7pPr indent="-3175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7pPr>
            <a:lvl8pPr indent="-3175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8pPr>
            <a:lvl9pPr indent="-3175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9pPr>
          </a:lstStyle>
          <a:p/>
        </p:txBody>
      </p:sp>
      <p:sp>
        <p:nvSpPr>
          <p:cNvPr id="83" name="Google Shape;83;p49"/>
          <p:cNvSpPr txBox="1"/>
          <p:nvPr>
            <p:ph idx="2" type="body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49"/>
          <p:cNvSpPr txBox="1"/>
          <p:nvPr>
            <p:ph idx="10" type="dt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9"/>
          <p:cNvSpPr txBox="1"/>
          <p:nvPr>
            <p:ph idx="11" type="ftr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9"/>
          <p:cNvSpPr txBox="1"/>
          <p:nvPr>
            <p:ph idx="12" type="sldNum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 title="Feather"/>
          <p:cNvSpPr/>
          <p:nvPr/>
        </p:nvSpPr>
        <p:spPr>
          <a:xfrm flipH="1" rot="2047334">
            <a:off x="8572457" y="453681"/>
            <a:ext cx="3409445" cy="5857295"/>
          </a:xfrm>
          <a:custGeom>
            <a:rect b="b" l="l" r="r" t="t"/>
            <a:pathLst>
              <a:path extrusionOk="0" h="1495" w="869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0"/>
          <p:cNvSpPr txBox="1"/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0"/>
          <p:cNvSpPr/>
          <p:nvPr>
            <p:ph idx="2" type="pic"/>
          </p:nvPr>
        </p:nvSpPr>
        <p:spPr>
          <a:xfrm>
            <a:off x="0" y="0"/>
            <a:ext cx="8102651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50"/>
          <p:cNvSpPr txBox="1"/>
          <p:nvPr>
            <p:ph idx="1" type="body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50"/>
          <p:cNvSpPr txBox="1"/>
          <p:nvPr>
            <p:ph idx="10" type="dt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0"/>
          <p:cNvSpPr txBox="1"/>
          <p:nvPr>
            <p:ph idx="11" type="ftr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0"/>
          <p:cNvSpPr txBox="1"/>
          <p:nvPr>
            <p:ph idx="12" type="sldNum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Google Shape;11;p41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41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41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Font typeface="Corbel"/>
              <a:buChar char="–"/>
              <a:defRPr b="0" i="0" sz="20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Font typeface="Corbel"/>
              <a:buChar char="–"/>
              <a:defRPr b="0" i="1" sz="16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1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41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1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18" name="Google Shape;18;p41" title="Rule Line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31.jpg"/><Relationship Id="rId5" Type="http://schemas.openxmlformats.org/officeDocument/2006/relationships/image" Target="../media/image37.jpg"/><Relationship Id="rId6" Type="http://schemas.openxmlformats.org/officeDocument/2006/relationships/image" Target="../media/image35.jpg"/><Relationship Id="rId7" Type="http://schemas.openxmlformats.org/officeDocument/2006/relationships/image" Target="../media/image4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54.png"/><Relationship Id="rId5" Type="http://schemas.openxmlformats.org/officeDocument/2006/relationships/image" Target="../media/image39.jpg"/><Relationship Id="rId6" Type="http://schemas.openxmlformats.org/officeDocument/2006/relationships/image" Target="../media/image41.png"/><Relationship Id="rId7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Relationship Id="rId4" Type="http://schemas.openxmlformats.org/officeDocument/2006/relationships/image" Target="../media/image48.jpg"/><Relationship Id="rId10" Type="http://schemas.openxmlformats.org/officeDocument/2006/relationships/image" Target="../media/image49.jpg"/><Relationship Id="rId9" Type="http://schemas.openxmlformats.org/officeDocument/2006/relationships/image" Target="../media/image47.png"/><Relationship Id="rId5" Type="http://schemas.openxmlformats.org/officeDocument/2006/relationships/image" Target="../media/image53.jpg"/><Relationship Id="rId6" Type="http://schemas.openxmlformats.org/officeDocument/2006/relationships/image" Target="../media/image65.jpg"/><Relationship Id="rId7" Type="http://schemas.openxmlformats.org/officeDocument/2006/relationships/image" Target="../media/image46.jpg"/><Relationship Id="rId8" Type="http://schemas.openxmlformats.org/officeDocument/2006/relationships/image" Target="../media/image6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daugavpils@pusaudzucentrs.lv/" TargetMode="External"/><Relationship Id="rId4" Type="http://schemas.openxmlformats.org/officeDocument/2006/relationships/hyperlink" Target="https://www.daugavpils.lv/pilseta/par-daugavpili/pilsetas-zinas/pusaudzu-resursu-centrs-tagad-ari-daugavpili" TargetMode="External"/><Relationship Id="rId5" Type="http://schemas.openxmlformats.org/officeDocument/2006/relationships/hyperlink" Target="https://www.skalbes.lv/" TargetMode="External"/><Relationship Id="rId6" Type="http://schemas.openxmlformats.org/officeDocument/2006/relationships/hyperlink" Target="https://www.izglitiba.daugavpils.lv/profesionala-interesu-un-pieauguso-izglitibas-nodala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e-klase.lv/aktualitates/raksti/praktiski-ekspertu-padomi-ka-pasargat-pusaudzi-no-mentalam-problemam?id=21189" TargetMode="External"/><Relationship Id="rId4" Type="http://schemas.openxmlformats.org/officeDocument/2006/relationships/hyperlink" Target="https://mot.lv/motivacijas-menesis/mentala-veseliba/" TargetMode="External"/><Relationship Id="rId9" Type="http://schemas.openxmlformats.org/officeDocument/2006/relationships/hyperlink" Target="https://www.youtube.com/watch?v=gVfgTw_W_JY&amp;ab_channel=Audi55" TargetMode="External"/><Relationship Id="rId5" Type="http://schemas.openxmlformats.org/officeDocument/2006/relationships/hyperlink" Target="https://mot.lv/motivacijas-menesis/pozitivie-ieteikumi/" TargetMode="External"/><Relationship Id="rId6" Type="http://schemas.openxmlformats.org/officeDocument/2006/relationships/hyperlink" Target="https://mot.lv/motivacijas-menesis/aplikacijas-energijai/" TargetMode="External"/><Relationship Id="rId7" Type="http://schemas.openxmlformats.org/officeDocument/2006/relationships/hyperlink" Target="https://www.pusaudzis.lv/pusaudziem" TargetMode="External"/><Relationship Id="rId8" Type="http://schemas.openxmlformats.org/officeDocument/2006/relationships/hyperlink" Target="https://www.uzvediba.lv/blog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7744691" y="1023868"/>
            <a:ext cx="3969739" cy="184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</a:pPr>
            <a:r>
              <a:rPr b="1" lang="lv-LV" sz="6000"/>
              <a:t>Mentālā veselība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lv-LV"/>
              <a:t>Izglītības un skolu psiholoģe –Diāna Rozenfelde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lv-LV"/>
              <a:t>un 7.b klases skolēni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lv-LV"/>
              <a:t>projektam “Labbūtības ceļakarte skolai 2021”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6858000" y="443346"/>
            <a:ext cx="4846271" cy="1685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Atzimē par sevi.</a:t>
            </a:r>
            <a:endParaRPr/>
          </a:p>
        </p:txBody>
      </p:sp>
      <p:pic>
        <p:nvPicPr>
          <p:cNvPr descr="Пособие градусник настроения (с магнитным креплением)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701" y="443346"/>
            <a:ext cx="5562513" cy="6054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Энциклопедия Эмодзи: значения всех 1427 смайликов iOS 10.3"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345" y="3172690"/>
            <a:ext cx="5034926" cy="283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Raksturo sevi divās pozitīvās īpašībās</a:t>
            </a:r>
            <a:endParaRPr/>
          </a:p>
        </p:txBody>
      </p:sp>
      <p:pic>
        <p:nvPicPr>
          <p:cNvPr descr="The Power of a Smile"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320" y="2838738"/>
            <a:ext cx="623887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1120" y="1537854"/>
            <a:ext cx="1378527" cy="369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Rasturo sevi divās negatīvās īpašībās</a:t>
            </a:r>
            <a:endParaRPr/>
          </a:p>
        </p:txBody>
      </p:sp>
      <p:pic>
        <p:nvPicPr>
          <p:cNvPr descr="Sad smile smiley icon - Happy Smile"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472" y="2430685"/>
            <a:ext cx="4325793" cy="432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1120" y="1537854"/>
            <a:ext cx="1378527" cy="369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Novērtējiet sevi dažādās starpersonu attiecībās....</a:t>
            </a:r>
            <a:endParaRPr/>
          </a:p>
        </p:txBody>
      </p:sp>
      <p:pic>
        <p:nvPicPr>
          <p:cNvPr descr="Happy And Sad Emoji Smiley Faces Stock Photo - Download Image Now - iStock"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647" y="2595612"/>
            <a:ext cx="3962400" cy="396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 sz="6000"/>
              <a:t>Skolā klātienē</a:t>
            </a:r>
            <a:br>
              <a:rPr lang="lv-LV" sz="6000"/>
            </a:br>
            <a:r>
              <a:rPr b="1" i="1" lang="lv-LV" sz="6000"/>
              <a:t>1-10</a:t>
            </a:r>
            <a:br>
              <a:rPr lang="lv-LV"/>
            </a:br>
            <a:endParaRPr/>
          </a:p>
        </p:txBody>
      </p:sp>
      <p:pic>
        <p:nvPicPr>
          <p:cNvPr descr="Back To School Title Written With Scool Objects Stock Photo, Picture And  Royalty Free Image. Image 97470291." id="199" name="Google Shape;1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0082" y="2438400"/>
            <a:ext cx="5098474" cy="382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Attālinātās mācībās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Laptop Cartoon - A Vector Cartoon Illustration Of A Computer Laptop Mascot.  Royalty Free Cliparts, Vectors, And Stock Illustration. Image 118556707."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421" y="2410690"/>
            <a:ext cx="4655127" cy="465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Mājās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buying-a-home.png | Schools digital platform"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102" y="2535382"/>
            <a:ext cx="5002184" cy="344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Ar māti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Speech on Mother for Students and Children | 3 Minutes Speech"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757" y="2841192"/>
            <a:ext cx="4703727" cy="313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Ar tēvu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Father, Son, Silhouette, Boy, Child, Family, Human - Man With Kids Png  Silhouette, Transparent Png - kindpng" id="223" name="Google Shape;2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0017" y="3248459"/>
            <a:ext cx="4129364" cy="345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Pats ar sevi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Buy Face Mirror from Next Germany" id="229" name="Google Shape;2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202" y="2757055"/>
            <a:ext cx="2365602" cy="354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Kā jūtas šie cilvēki?</a:t>
            </a:r>
            <a:endParaRPr/>
          </a:p>
        </p:txBody>
      </p:sp>
      <p:pic>
        <p:nvPicPr>
          <p:cNvPr descr="Как научиться управлять своими эмоциями?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92" y="1343891"/>
            <a:ext cx="5498017" cy="5498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егативные эмоции | Константин Власов | Яндекс Дзен"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990" y="1547956"/>
            <a:ext cx="6545281" cy="436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Ar pretējo dzimumu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File:-LOVE-love-36983825-1680-1050.jpg - Wikimedia Commons"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613" y="2456656"/>
            <a:ext cx="6744968" cy="421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b="1" i="1" lang="lv-LV"/>
              <a:t>Ar draugiem</a:t>
            </a:r>
            <a:br>
              <a:rPr lang="lv-LV"/>
            </a:br>
            <a:r>
              <a:rPr b="1" i="1" lang="lv-LV"/>
              <a:t>1-10</a:t>
            </a:r>
            <a:br>
              <a:rPr lang="lv-LV"/>
            </a:br>
            <a:endParaRPr/>
          </a:p>
        </p:txBody>
      </p:sp>
      <p:pic>
        <p:nvPicPr>
          <p:cNvPr descr="7 Ways to Say “Friend” in German" id="241" name="Google Shape;2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138" y="2909454"/>
            <a:ext cx="571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>
            <p:ph type="title"/>
          </p:nvPr>
        </p:nvSpPr>
        <p:spPr>
          <a:xfrm>
            <a:off x="3016827" y="970127"/>
            <a:ext cx="8773391" cy="1121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entury Schoolbook"/>
              <a:buNone/>
            </a:pPr>
            <a:r>
              <a:rPr b="1" lang="lv-LV" sz="4800">
                <a:solidFill>
                  <a:srgbClr val="00B050"/>
                </a:solidFill>
              </a:rPr>
              <a:t>Kas ir mentālā veselība?</a:t>
            </a:r>
            <a:endParaRPr/>
          </a:p>
        </p:txBody>
      </p:sp>
      <p:sp>
        <p:nvSpPr>
          <p:cNvPr id="247" name="Google Shape;247;p22"/>
          <p:cNvSpPr txBox="1"/>
          <p:nvPr>
            <p:ph idx="1" type="body"/>
          </p:nvPr>
        </p:nvSpPr>
        <p:spPr>
          <a:xfrm>
            <a:off x="304799" y="2424546"/>
            <a:ext cx="6414656" cy="399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b="1" lang="lv-LV" sz="3200">
                <a:solidFill>
                  <a:srgbClr val="00B050"/>
                </a:solidFill>
              </a:rPr>
              <a:t>	</a:t>
            </a:r>
            <a:r>
              <a:rPr b="1" lang="lv-LV" sz="2800">
                <a:solidFill>
                  <a:srgbClr val="00B050"/>
                </a:solidFill>
              </a:rPr>
              <a:t>Parasti mūsu smadzenes tiek ar stresiem galā. Bet ja stresa būs par daudz vai smadzenēm nepietiks jaudas, tad var rasties mentālās veselības problēmas. Lai no tām izvairītos, atceries MENTAL pamatlikumus!</a:t>
            </a:r>
            <a:endParaRPr/>
          </a:p>
        </p:txBody>
      </p:sp>
      <p:pic>
        <p:nvPicPr>
          <p:cNvPr descr="Why you should throw that to-do list in the bin in the name of mental  health | The Independent | The Independent" id="248" name="Google Shape;2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3806" y="2897332"/>
            <a:ext cx="4626412" cy="3420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зрыв кита: 50 лет самой нелепой ликвидации в истории - Hi-Tech Mail.ru" id="249" name="Google Shape;2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1928" y="2032161"/>
            <a:ext cx="4388290" cy="2387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ехнология лампочки и мозга изображение_Фото номер 500476257_JPG Формат  изображения_ru.lovepik.com" id="250" name="Google Shape;25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799" y="581110"/>
            <a:ext cx="2517236" cy="167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44" y="302878"/>
            <a:ext cx="4558147" cy="4978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vour-Dinner_How-Much-Sleep-do-you-need | Devour Dinner" id="256" name="Google Shape;2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527" y="1981201"/>
            <a:ext cx="7369473" cy="421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84" y="0"/>
            <a:ext cx="4957960" cy="2990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rmometer Emotions High Res Stock Images | Shutterstock" id="262" name="Google Shape;262;p24"/>
          <p:cNvPicPr preferRelativeResize="0"/>
          <p:nvPr/>
        </p:nvPicPr>
        <p:blipFill rotWithShape="1">
          <a:blip r:embed="rId4">
            <a:alphaModFix/>
          </a:blip>
          <a:srcRect b="5501" l="0" r="0" t="0"/>
          <a:stretch/>
        </p:blipFill>
        <p:spPr>
          <a:xfrm>
            <a:off x="8196431" y="357188"/>
            <a:ext cx="3745754" cy="597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 Therapy in the Muslim Community | Khalil Center" id="263" name="Google Shape;2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168" y="243876"/>
            <a:ext cx="2577313" cy="185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 Experience with Art Therapy!. As interesting as it is to work with… | by  Saniya Bedi | Medium" id="264" name="Google Shape;2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734" y="3039211"/>
            <a:ext cx="7734945" cy="3647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 Therapy Chicago | Creative Life Counseling Services" id="265" name="Google Shape;26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77934" y="4862945"/>
            <a:ext cx="2782748" cy="185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41" y="1391593"/>
            <a:ext cx="4206750" cy="4647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Say No (And Why It's an Essential Skill to Master) | Elegant Themes  Blog" id="272" name="Google Shape;2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9491" y="105219"/>
            <a:ext cx="7367443" cy="3376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't Sleep These Days? You're Not Alone - Mpls.St.Paul Magazine" id="273" name="Google Shape;27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1613" y="4059382"/>
            <a:ext cx="4975321" cy="2798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fe Without “Sleep” - Gunnar Esiason Blog" id="274" name="Google Shape;27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7850" y="2500174"/>
            <a:ext cx="3024923" cy="2847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Store no Mobile Phone Allowed/Mobile Phone not Allowed Sign Board  Sticker (15x15 cm): Amazon.in: Industrial &amp; Scientific" id="275" name="Google Shape;27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5420" y="2973395"/>
            <a:ext cx="2171974" cy="217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6577" y="83126"/>
            <a:ext cx="4851928" cy="4294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e Yogis on the Rise — Yen Yoga &amp; Fitness" id="281" name="Google Shape;2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5399" y="-25915"/>
            <a:ext cx="2466601" cy="3616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Proven Benefits of Running: Why Runners Live Better and Longer" id="282" name="Google Shape;28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9209" y="1161114"/>
            <a:ext cx="5337324" cy="3002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 Running and Other Exercise Boost Immunity? | ACTIVE" id="283" name="Google Shape;28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3255" y="4143382"/>
            <a:ext cx="2371725" cy="1759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Best Songs To Cook To — News &amp; Features" id="284" name="Google Shape;28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71887" y="3590123"/>
            <a:ext cx="6621499" cy="3145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olin Nature Musician - Free photo on Pixabay" id="285" name="Google Shape;285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45090" y="4203916"/>
            <a:ext cx="2742170" cy="205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6919" y="0"/>
            <a:ext cx="4736936" cy="3174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 your travels: hand-drawn coloring pages for a long weekend with the  kids - GetYourGuide" id="287" name="Google Shape;287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52625" y="5023215"/>
            <a:ext cx="3065107" cy="166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ics.livejournal.com/kukmor/pic/005efy9k" id="292" name="Google Shape;2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1109" y="165207"/>
            <a:ext cx="8422017" cy="650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8" y="180417"/>
            <a:ext cx="3920136" cy="608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clock time management, Picture #453097 clipart clock time management" id="298" name="Google Shape;29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2728" y="692726"/>
            <a:ext cx="6525491" cy="652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2179" y="337533"/>
            <a:ext cx="9090949" cy="598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169430" y="4418512"/>
            <a:ext cx="50035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-LV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Mēs nemitīgi sastopamies ar stresu – to izraisa skola, mājasdarbi, strīdi ar draugiem, konflikti ģimenē, negatīvas emocijas vai slikti notikumi. </a:t>
            </a:r>
            <a:endParaRPr/>
          </a:p>
        </p:txBody>
      </p:sp>
      <p:pic>
        <p:nvPicPr>
          <p:cNvPr descr="Pin on мое"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001" y="312737"/>
            <a:ext cx="5753100" cy="5753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люсы изучения немецкого языка" id="130" name="Google Shape;1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120" y="532389"/>
            <a:ext cx="5164571" cy="291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74" y="199754"/>
            <a:ext cx="11277599" cy="650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611" y="429491"/>
            <a:ext cx="9130007" cy="608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028" y="221673"/>
            <a:ext cx="11418626" cy="623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324" name="Google Shape;324;p33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3040" lvl="0" marL="32004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25" name="Google Shape;3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99" y="375982"/>
            <a:ext cx="11346872" cy="648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331" name="Google Shape;331;p34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3040" lvl="0" marL="32004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32" name="Google Shape;33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74" y="210402"/>
            <a:ext cx="11177798" cy="613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2244437" y="1388152"/>
            <a:ext cx="933796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Nepieciešams atslābināt muskuļus. Saspringta muskulatūra uztur iekšējo spriedzi!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Mierīgi apsēsties, aizvērt acis un izjust kā darbojas jūsu maņu orgāni – ko es dzirdu, ko jūt mans ķermenis, uztvert apkārtējās smaržas un gaisa plūsmas.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Domāt pozitīvi! Ja gaidāms svarīgs notikums, kas rada stresu (eksāmens, darba intervija, nozīmīga tikšanās), uztvert to kā iespēju.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ttēls:Symbol OK.svg — Vikipēdija" id="338" name="Google Shape;33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485" y="773195"/>
            <a:ext cx="1498952" cy="149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/>
              <a:t>Sastādīsim kopā mūsu TOP 5 vai TOP 10 mentālās veselības špiķeri</a:t>
            </a:r>
            <a:endParaRPr/>
          </a:p>
        </p:txBody>
      </p:sp>
      <p:pic>
        <p:nvPicPr>
          <p:cNvPr descr="File:Paper-notes.svg - Wikipedia" id="344" name="Google Shape;3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4671" y="2129061"/>
            <a:ext cx="4204822" cy="420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45392">
            <a:off x="4655604" y="3113133"/>
            <a:ext cx="8299444" cy="345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 rotWithShape="1">
          <a:blip r:embed="rId4">
            <a:alphaModFix/>
          </a:blip>
          <a:srcRect b="0" l="0" r="6049" t="0"/>
          <a:stretch/>
        </p:blipFill>
        <p:spPr>
          <a:xfrm>
            <a:off x="137171" y="166256"/>
            <a:ext cx="7870756" cy="382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lv-LV">
                <a:solidFill>
                  <a:srgbClr val="FF0000"/>
                </a:solidFill>
              </a:rPr>
              <a:t>Ja TU redzi ka kādam (vai arī Tev) vajadzīga palīdzība, šeit ir resursi.</a:t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762000" y="2309479"/>
            <a:ext cx="10681854" cy="511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Steidzama palīdzība: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PUSAUDŽU RESURSU CENTRS DAUGAVPILĪ Daugavpilī - tālrunis  +371 25635533; e-pasts  </a:t>
            </a:r>
            <a:r>
              <a:rPr b="0" i="0" lang="lv-LV" sz="1800" u="sng" cap="none" strike="noStrik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daugavpils@pusaudzucentrs.lv</a:t>
            </a:r>
            <a:r>
              <a:rPr b="0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800" u="sng" cap="none" strike="noStrik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https://www.daugavpils.lv/pilseta/par-daugavpili/pilsetas-zinas/pusaudzu-resursu-centrs-tagad-ari-daugavpili</a:t>
            </a:r>
            <a:r>
              <a:rPr b="0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Šet var saņemt psiholoģisku atbalstu un praktisku palīdzību- </a:t>
            </a:r>
            <a:r>
              <a:rPr b="1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Diennakts krīzes centrs.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800" u="sng" cap="none" strike="noStrik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https://www.skalbes.lv/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DAUGAVPILS PILSĒTAS IZGLĪTĪBAS PĀRVALDĒ ir atbalsta nodaļa. Kontakti ir mājas lapā.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lv-LV" sz="1800" u="sng" cap="none" strike="noStrik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https://www.izglitiba.daugavpils.lv/profesionala-interesu-un-pieauguso-izglitibas-nodala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Pielikumā (skat.pielikums) ir spēcīgs informatīvs materiāls ar kontaktiem, kur var saņemt nopietnu atbalstu un klātienes konsultāciju ar speciālistiem bezmaksas. </a:t>
            </a:r>
            <a:r>
              <a:rPr b="0" i="0" lang="lv-LV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file:///C:/Users/D&amp;I/Downloads/bezmaksas_palidziba_krize_2%20(1).pdf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lv-LV" sz="1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453736" y="388236"/>
            <a:ext cx="10685319" cy="3740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Informācijai, atbalsts mentālai veselībai gan palīdzība, gan profilakse: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Praktiski padomi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kā pasargāt pusaudzi no mentālām problēmām.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https://www.e-klase.lv/aktualitates/raksti/praktiski-ekspertu-padomi-ka-pasargat-pusaudzi-no-mentalam-problemam?id=21189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Pusaudžu resursu centra ekspertu </a:t>
            </a: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izstrādāti padomi un informācija 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 pusaudžu mentālo veselību, iespējamajiem simptomiem un risinājumiem.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https://mot.lv/motivacijas-menesis/mentala-veseliba/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Instrumenti pozitīvas domāšanas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un drosmes veicināšanai no MOT nodarbībām, kā arī jauniešu ieteikumi saviem vienaudžiem, lai veicinātu labu pašsajūtu.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https://mot.lv/motivacijas-menesis/pozitivie-ieteikumi/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Apkopotas </a:t>
            </a: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bezmaksas aplikācijas,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kas var palīdzēt jauniešiem uzlabot savu emocionālo labsajūtu.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https://mot.lv/motivacijas-menesis/aplikacijas-energijai/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Kā var </a:t>
            </a: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palīdzēt atrisināt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mentālās veselības grūtības?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https://www.pusaudzis.lv/pusaudziem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Ļoti daudz </a:t>
            </a:r>
            <a:r>
              <a:rPr b="1"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aktuālu problēmu 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aprakstīšana ar rekomendācijām. Ir arī videomateriāli.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https://www.uzvediba.lv/blogs/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Pavadiet pēc iespējas vairāk laika kopā.Dejojiet!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https://www.youtube.com/watch?v=gVfgTw_W_JY&amp;ab_channel=Audi55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Pret tumšām domām ir spoži laifhaki! </a:t>
            </a:r>
            <a:r>
              <a:rPr lang="lv-LV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😉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Удивленная женщина в студии | Премиум Фото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939" y="965923"/>
            <a:ext cx="5962650" cy="596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ервый шаг к эффективному лидерству: разберитесь в своих эмоциях | Бизнес"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639" y="338884"/>
            <a:ext cx="6431684" cy="360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b="1" lang="lv-LV">
                <a:solidFill>
                  <a:schemeClr val="dk1"/>
                </a:solidFill>
              </a:rPr>
              <a:t>LAI JUMS VEICAS! ESAT VESELI!!!</a:t>
            </a:r>
            <a:endParaRPr/>
          </a:p>
        </p:txBody>
      </p:sp>
      <p:pic>
        <p:nvPicPr>
          <p:cNvPr descr="Позитив (Ольга Матыцина) / Стихи.ру" id="367" name="Google Shape;3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9681" y="2264899"/>
            <a:ext cx="3794415" cy="442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чему взрослым тяжело учиться и как себя мотивировать | Мел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92" y="436201"/>
            <a:ext cx="6187014" cy="420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е страшно и не больно: развеиваем мифы об ЭКО"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6267" y="1901427"/>
            <a:ext cx="7145771" cy="476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en Does Normal Anxiety Become a Mental Illness? | Talkspace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761" y="775855"/>
            <a:ext cx="8278524" cy="5519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xiety: Symptoms, Types, Causes &amp; More"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546" y="278100"/>
            <a:ext cx="5891454" cy="4418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1260764" y="298801"/>
            <a:ext cx="45803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-LV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Smadzeņu lielākais ienaidnieks ir stress.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997528" y="568345"/>
            <a:ext cx="10706744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200"/>
              <a:buFont typeface="Century Schoolbook"/>
              <a:buNone/>
            </a:pPr>
            <a:r>
              <a:rPr lang="lv-LV" sz="3200"/>
              <a:t>Tagad pamēģināsim drusku </a:t>
            </a:r>
            <a:r>
              <a:rPr b="1" lang="lv-LV" sz="3200"/>
              <a:t>izlādēties, </a:t>
            </a:r>
            <a:r>
              <a:rPr lang="lv-LV" sz="3200"/>
              <a:t>uz doto brīdi, vienkārši atbrīvoties no emocionālās spriedzes!</a:t>
            </a:r>
            <a:br>
              <a:rPr lang="lv-LV" sz="3200"/>
            </a:br>
            <a:br>
              <a:rPr lang="lv-LV" sz="3200"/>
            </a:br>
            <a:br>
              <a:rPr lang="lv-LV" sz="3200"/>
            </a:br>
            <a:r>
              <a:rPr lang="lv-LV" sz="3200"/>
              <a:t>Lai to izdarīt, Jums ir jāsaprot savas jūtas un emocijas.</a:t>
            </a:r>
            <a:endParaRPr/>
          </a:p>
        </p:txBody>
      </p:sp>
      <p:pic>
        <p:nvPicPr>
          <p:cNvPr descr="Controlling Stress | Safety Toolbox Talks Meeting Topics"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037" y="3546764"/>
            <a:ext cx="3351644" cy="305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498764" y="473490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Kā jūties Tu?</a:t>
            </a:r>
            <a:endParaRPr/>
          </a:p>
        </p:txBody>
      </p:sp>
      <p:pic>
        <p:nvPicPr>
          <p:cNvPr descr="Как использовать колесо эмоций Роберта Плутчика для развития эмоционального  интеллекта. | ВКонтакте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255" y="0"/>
            <a:ext cx="6691745" cy="675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аблица чувств, которая поможет разобраться в себе" id="166" name="Google Shape;16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964" y="0"/>
            <a:ext cx="73665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athered">
  <a:themeElements>
    <a:clrScheme name="Feathered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2021-04-20T10:01:05Z</dcterms:created>
  <dc:creator>D&amp;I</dc:creator>
</cp:coreProperties>
</file>